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5"/>
  </p:notesMasterIdLst>
  <p:sldIdLst>
    <p:sldId id="271" r:id="rId2"/>
    <p:sldId id="270" r:id="rId3"/>
    <p:sldId id="282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8000"/>
    <a:srgbClr val="E727B0"/>
    <a:srgbClr val="66FF66"/>
    <a:srgbClr val="6128F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6856" autoAdjust="0"/>
  </p:normalViewPr>
  <p:slideViewPr>
    <p:cSldViewPr>
      <p:cViewPr varScale="1">
        <p:scale>
          <a:sx n="65" d="100"/>
          <a:sy n="65" d="100"/>
        </p:scale>
        <p:origin x="151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pPr>
              <a:defRPr/>
            </a:pPr>
            <a:fld id="{4622FA27-AFE5-4595-80D5-04A76A4EC8F3}" type="datetimeFigureOut">
              <a:rPr lang="en-US"/>
              <a:pPr>
                <a:defRPr/>
              </a:pPr>
              <a:t>11/5/2017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pPr>
              <a:defRPr/>
            </a:pPr>
            <a:fld id="{E57F2F09-0DD5-414D-B87C-1130674AA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1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تابع انتقال</a:t>
            </a:r>
            <a:r>
              <a:rPr lang="fa-IR" baseline="0" dirty="0" smtClean="0"/>
              <a:t> هر چیزی می تواند باشد. مثلا جریان خازن به ولتاژ ورودی. یا ولتاژ مقاومت به جریان ورودی. تنها بستگی دارد که ما چه چیزهایی را به عنوان ورودی و خروجی مدار در نظر گرفته ایم.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3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55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فرکانس</a:t>
            </a:r>
            <a:r>
              <a:rPr lang="fa-IR" baseline="0" dirty="0" smtClean="0"/>
              <a:t> قطع مدار جایی است که دامنه تابع انتقال برابر با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(2)</a:t>
            </a:r>
            <a:r>
              <a:rPr lang="fa-IR" baseline="0" dirty="0" smtClean="0"/>
              <a:t>/1 برابر مقدار ماکزیمم آن (یا</a:t>
            </a:r>
            <a:r>
              <a:rPr lang="en-US" baseline="0" dirty="0" smtClean="0"/>
              <a:t> </a:t>
            </a:r>
            <a:r>
              <a:rPr lang="fa-IR" baseline="0" dirty="0" smtClean="0"/>
              <a:t>در محور لگاریتمی، 3 دسیبل کمتر از مقدار ماکزیمم آن) گردد.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4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خودتان</a:t>
            </a:r>
            <a:r>
              <a:rPr lang="fa-IR" baseline="0" dirty="0" smtClean="0"/>
              <a:t> مقادیر فرکانس های قطع را حساب کنید.</a:t>
            </a:r>
          </a:p>
          <a:p>
            <a:pPr algn="r" rtl="1"/>
            <a:r>
              <a:rPr lang="fa-IR" baseline="0" dirty="0" smtClean="0"/>
              <a:t>پهنای باند فیلتر میان گذر، فاصله بین دو فرکانس قطع است.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5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B916743-4E7F-4AC8-ACD9-649C7E5C28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309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E0CEF-2513-4502-B5E4-86178963BC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151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B103F-FA24-4D83-98C3-C52A1E5C29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53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19200"/>
            <a:ext cx="81534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5388" y="6248400"/>
            <a:ext cx="4811712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5CFC3F8-B58D-40FA-AF21-F23E618E068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24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E4673F0-768F-450F-9B32-682176E18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493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8F2C19F-4ECA-40CC-B095-5582625F1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AE454D86-5E69-4F38-AA18-41DB875258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68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CBF18-E55F-40C4-AA9C-CCFBF6518CB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86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A097438-A5DA-4F47-94D7-4634482D72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22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E5F11-A144-4222-B80E-FD52FBD0E5C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47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78A045DE-1C2E-4066-AF9F-E27DD71186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76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235075"/>
            <a:ext cx="81534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81000"/>
          </a:xfrm>
          <a:prstGeom prst="rect">
            <a:avLst/>
          </a:prstGeom>
          <a:solidFill>
            <a:schemeClr val="accent1"/>
          </a:solidFill>
        </p:spPr>
        <p:txBody>
          <a:bodyPr vert="horz" anchor="ctr" anchorCtr="0"/>
          <a:lstStyle>
            <a:lvl1pPr algn="ctr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248400"/>
            <a:ext cx="4811713" cy="381000"/>
          </a:xfrm>
          <a:prstGeom prst="rect">
            <a:avLst/>
          </a:prstGeom>
          <a:solidFill>
            <a:schemeClr val="accent2"/>
          </a:solidFill>
        </p:spPr>
        <p:txBody>
          <a:bodyPr vert="horz" anchor="ctr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900113"/>
            <a:ext cx="9144000" cy="319087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6248400"/>
            <a:ext cx="533400" cy="381000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90600"/>
            <a:ext cx="8172450" cy="160338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9600" y="6329363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949679D-F92E-44F0-804B-F6AF1B3D7B0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46" r:id="rId6"/>
    <p:sldLayoutId id="2147483954" r:id="rId7"/>
    <p:sldLayoutId id="2147483947" r:id="rId8"/>
    <p:sldLayoutId id="2147483955" r:id="rId9"/>
    <p:sldLayoutId id="2147483948" r:id="rId10"/>
    <p:sldLayoutId id="2147483956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8229600" cy="4876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Electrical Circuits</a:t>
            </a:r>
            <a:br>
              <a:rPr lang="en-US" cap="none" dirty="0"/>
            </a:br>
            <a:r>
              <a:rPr lang="en-US" cap="none" dirty="0"/>
              <a:t>Lecture </a:t>
            </a:r>
            <a:r>
              <a:rPr lang="en-US" cap="none" dirty="0" smtClean="0"/>
              <a:t>11: Frequency Response</a:t>
            </a:r>
            <a:r>
              <a:rPr lang="en-US" cap="none" dirty="0"/>
              <a:t/>
            </a:r>
            <a:br>
              <a:rPr lang="en-US" cap="none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600" cap="none" dirty="0"/>
              <a:t>By: Mahmoud Momtazpour</a:t>
            </a:r>
            <a:br>
              <a:rPr lang="en-US" sz="3600" cap="none" dirty="0"/>
            </a:br>
            <a:r>
              <a:rPr lang="en-US" sz="3000" u="sng" cap="none" dirty="0">
                <a:solidFill>
                  <a:srgbClr val="6128F0"/>
                </a:solidFill>
              </a:rPr>
              <a:t>ceit.aut.ac.ir/~</a:t>
            </a:r>
            <a:r>
              <a:rPr lang="en-US" sz="3000" u="sng" cap="none" dirty="0" err="1">
                <a:solidFill>
                  <a:srgbClr val="6128F0"/>
                </a:solidFill>
              </a:rPr>
              <a:t>momtazpour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3000" cap="none" dirty="0"/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eaLnBrk="1" hangingPunct="1"/>
            <a:r>
              <a:rPr lang="en-US" altLang="en-US"/>
              <a:t>Amirkabir University of Technology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EDB98-9598-4170-A751-7D06B6C2AEDD}" type="slidenum">
              <a:rPr lang="en-US" altLang="en-US" sz="1400" smtClean="0">
                <a:solidFill>
                  <a:schemeClr val="tx2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245" name="Date Placeholder 3"/>
          <p:cNvSpPr>
            <a:spLocks noGrp="1"/>
          </p:cNvSpPr>
          <p:nvPr>
            <p:ph type="dt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srgbClr val="FFFFFF"/>
                </a:solidFill>
              </a:rPr>
              <a:t>Electrical Circuits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246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11. Frequency Response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57660" y="1251130"/>
            <a:ext cx="8105340" cy="484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Cutoff Frequency: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Bode Diagram of High-Pass Filter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529458"/>
              </p:ext>
            </p:extLst>
          </p:nvPr>
        </p:nvGraphicFramePr>
        <p:xfrm>
          <a:off x="541338" y="1436688"/>
          <a:ext cx="3833812" cy="310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0" name="Equation" r:id="rId4" imgW="1688760" imgH="1371600" progId="Equation.DSMT4">
                  <p:embed/>
                </p:oleObj>
              </mc:Choice>
              <mc:Fallback>
                <p:oleObj name="Equation" r:id="rId4" imgW="168876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338" y="1436688"/>
                        <a:ext cx="3833812" cy="310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905000" y="5552307"/>
          <a:ext cx="195897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1" name="Equation" r:id="rId6" imgW="863280" imgH="228600" progId="Equation.DSMT4">
                  <p:embed/>
                </p:oleObj>
              </mc:Choice>
              <mc:Fallback>
                <p:oleObj name="Equation" r:id="rId6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5000" y="5552307"/>
                        <a:ext cx="1958975" cy="519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82815"/>
            <a:ext cx="4357905" cy="4494700"/>
          </a:xfrm>
        </p:spPr>
      </p:pic>
    </p:spTree>
    <p:extLst>
      <p:ext uri="{BB962C8B-B14F-4D97-AF65-F5344CB8AC3E}">
        <p14:creationId xmlns:p14="http://schemas.microsoft.com/office/powerpoint/2010/main" val="28942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Band-Pass Filter (RLC)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Transfer Function: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256071"/>
            <a:ext cx="3432107" cy="2024063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734096"/>
              </p:ext>
            </p:extLst>
          </p:nvPr>
        </p:nvGraphicFramePr>
        <p:xfrm>
          <a:off x="1118419" y="1470997"/>
          <a:ext cx="3471862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6" name="Equation" r:id="rId4" imgW="1549080" imgH="609480" progId="Equation.DSMT4">
                  <p:embed/>
                </p:oleObj>
              </mc:Choice>
              <mc:Fallback>
                <p:oleObj name="Equation" r:id="rId4" imgW="15490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8419" y="1470997"/>
                        <a:ext cx="3471862" cy="136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311042"/>
              </p:ext>
            </p:extLst>
          </p:nvPr>
        </p:nvGraphicFramePr>
        <p:xfrm>
          <a:off x="561975" y="4267200"/>
          <a:ext cx="4725988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7" name="Equation" r:id="rId6" imgW="2082600" imgH="431640" progId="Equation.DSMT4">
                  <p:embed/>
                </p:oleObj>
              </mc:Choice>
              <mc:Fallback>
                <p:oleObj name="Equation" r:id="rId6" imgW="2082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1975" y="4267200"/>
                        <a:ext cx="4725988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04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57660" y="1251130"/>
            <a:ext cx="8105340" cy="484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Cutoff Frequencies: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Bode Diagram of Band-Pass Filter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024042"/>
              </p:ext>
            </p:extLst>
          </p:nvPr>
        </p:nvGraphicFramePr>
        <p:xfrm>
          <a:off x="392112" y="1306922"/>
          <a:ext cx="3798888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2" name="Equation" r:id="rId4" imgW="2133360" imgH="1790640" progId="Equation.DSMT4">
                  <p:embed/>
                </p:oleObj>
              </mc:Choice>
              <mc:Fallback>
                <p:oleObj name="Equation" r:id="rId4" imgW="2133360" imgH="1790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112" y="1306922"/>
                        <a:ext cx="3798888" cy="318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838774"/>
              </p:ext>
            </p:extLst>
          </p:nvPr>
        </p:nvGraphicFramePr>
        <p:xfrm>
          <a:off x="1704975" y="5559425"/>
          <a:ext cx="14382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name="Equation" r:id="rId6" imgW="634680" imgH="228600" progId="Equation.DSMT4">
                  <p:embed/>
                </p:oleObj>
              </mc:Choice>
              <mc:Fallback>
                <p:oleObj name="Equation" r:id="rId6" imgW="634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04975" y="5559425"/>
                        <a:ext cx="143827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9"/>
          <p:cNvPicPr>
            <a:picLocks noGrp="1" noChangeAspect="1"/>
          </p:cNvPicPr>
          <p:nvPr>
            <p:ph sz="quarter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466850"/>
            <a:ext cx="4725193" cy="4629150"/>
          </a:xfrm>
        </p:spPr>
      </p:pic>
      <p:sp>
        <p:nvSpPr>
          <p:cNvPr id="11" name="Oval 10"/>
          <p:cNvSpPr/>
          <p:nvPr/>
        </p:nvSpPr>
        <p:spPr>
          <a:xfrm>
            <a:off x="6007100" y="2899184"/>
            <a:ext cx="774700" cy="529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07100" y="3993740"/>
            <a:ext cx="774700" cy="529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8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Filter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Design a low pass filter with cutoff frequency of 2Khz.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52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8223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Topic Overview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219200"/>
            <a:ext cx="8153400" cy="487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Resonance</a:t>
            </a:r>
          </a:p>
          <a:p>
            <a:pPr eaLnBrk="1" hangingPunct="1"/>
            <a:r>
              <a:rPr lang="en-US" altLang="en-US" dirty="0" smtClean="0"/>
              <a:t>Frequency Response and Transfer Function</a:t>
            </a:r>
          </a:p>
          <a:p>
            <a:pPr eaLnBrk="1" hangingPunct="1"/>
            <a:r>
              <a:rPr lang="en-US" altLang="en-US" dirty="0" smtClean="0"/>
              <a:t>Filter Design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schemeClr val="tx2"/>
                </a:solidFill>
              </a:rPr>
              <a:t>Electrical Circuits</a:t>
            </a:r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schemeClr val="tx2"/>
                </a:solidFill>
              </a:rPr>
              <a:t>11. Frequency Response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0805AAEB-DA8E-4881-81AF-D22FE85BF778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-1752600" y="47244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phenomenon in which </a:t>
            </a:r>
            <a:r>
              <a:rPr lang="en-US" dirty="0" smtClean="0"/>
              <a:t>an external </a:t>
            </a:r>
            <a:r>
              <a:rPr lang="en-US" dirty="0"/>
              <a:t>force drives another system to </a:t>
            </a:r>
            <a:r>
              <a:rPr lang="en-US" dirty="0">
                <a:solidFill>
                  <a:srgbClr val="FF0000"/>
                </a:solidFill>
              </a:rPr>
              <a:t>oscillate</a:t>
            </a:r>
            <a:r>
              <a:rPr lang="en-US" dirty="0"/>
              <a:t> with </a:t>
            </a:r>
            <a:r>
              <a:rPr lang="en-US" dirty="0">
                <a:solidFill>
                  <a:srgbClr val="FF0000"/>
                </a:solidFill>
              </a:rPr>
              <a:t>greater amplitude </a:t>
            </a:r>
            <a:r>
              <a:rPr lang="en-US" dirty="0">
                <a:solidFill>
                  <a:srgbClr val="0000FF"/>
                </a:solidFill>
              </a:rPr>
              <a:t>at specific frequencies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2743200"/>
            <a:ext cx="2171700" cy="3037445"/>
          </a:xfrm>
          <a:prstGeom prst="rect">
            <a:avLst/>
          </a:prstGeom>
        </p:spPr>
      </p:pic>
      <p:pic>
        <p:nvPicPr>
          <p:cNvPr id="8" name="Tacoma Narrows Bridge Collapse (Sound Version) (Standard 4-3) (1940) - YouTu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877" y="2743200"/>
            <a:ext cx="4458978" cy="33442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549362" y="4187227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Tacoma bridge, 1940,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1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Resonance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circuit is </a:t>
            </a:r>
            <a:r>
              <a:rPr lang="en-US" dirty="0"/>
              <a:t>in resonance (or resonant) </a:t>
            </a:r>
            <a:r>
              <a:rPr lang="en-US" dirty="0" smtClean="0"/>
              <a:t>when the </a:t>
            </a:r>
            <a:r>
              <a:rPr lang="en-US" dirty="0">
                <a:solidFill>
                  <a:srgbClr val="FF0000"/>
                </a:solidFill>
              </a:rPr>
              <a:t>voltage and current </a:t>
            </a:r>
            <a:r>
              <a:rPr lang="en-US" dirty="0"/>
              <a:t>at the </a:t>
            </a:r>
            <a:r>
              <a:rPr lang="en-US" dirty="0" smtClean="0"/>
              <a:t>circuit input terminals </a:t>
            </a:r>
            <a:r>
              <a:rPr lang="en-US" dirty="0"/>
              <a:t>are </a:t>
            </a:r>
            <a:r>
              <a:rPr lang="en-US" dirty="0">
                <a:solidFill>
                  <a:srgbClr val="FF0000"/>
                </a:solidFill>
              </a:rPr>
              <a:t>in phase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10" y="3048000"/>
            <a:ext cx="51720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0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Resonance: Parallel RLC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resonant frequency: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60" y="1223655"/>
            <a:ext cx="5133975" cy="1781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527" y="3155233"/>
            <a:ext cx="4448175" cy="1304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97" y="4859594"/>
            <a:ext cx="1990725" cy="121920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945333"/>
              </p:ext>
            </p:extLst>
          </p:nvPr>
        </p:nvGraphicFramePr>
        <p:xfrm>
          <a:off x="3117722" y="5100869"/>
          <a:ext cx="1820674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Equation" r:id="rId6" imgW="647640" imgH="228600" progId="Equation.DSMT4">
                  <p:embed/>
                </p:oleObj>
              </mc:Choice>
              <mc:Fallback>
                <p:oleObj name="Equation" r:id="rId6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7722" y="5100869"/>
                        <a:ext cx="1820674" cy="642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2600" y="5097475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FF"/>
                </a:solidFill>
                <a:latin typeface="+mj-lt"/>
              </a:rPr>
              <a:t>The voltage V </a:t>
            </a:r>
            <a:r>
              <a:rPr lang="en-US" sz="2200" b="1" dirty="0" smtClean="0">
                <a:solidFill>
                  <a:srgbClr val="FF0000"/>
                </a:solidFill>
                <a:latin typeface="+mj-lt"/>
              </a:rPr>
              <a:t>peaks</a:t>
            </a:r>
            <a:r>
              <a:rPr lang="en-US" sz="2200" b="1" dirty="0" smtClean="0">
                <a:solidFill>
                  <a:srgbClr val="0000FF"/>
                </a:solidFill>
                <a:latin typeface="+mj-lt"/>
              </a:rPr>
              <a:t> at this frequency!</a:t>
            </a:r>
            <a:endParaRPr lang="en-US" sz="2200" b="1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3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Low-Pass Filter (RC)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define the </a:t>
            </a:r>
            <a:r>
              <a:rPr lang="en-US" dirty="0" smtClean="0">
                <a:solidFill>
                  <a:srgbClr val="FF0000"/>
                </a:solidFill>
              </a:rPr>
              <a:t>transfer function </a:t>
            </a:r>
            <a:r>
              <a:rPr lang="en-US" dirty="0" smtClean="0"/>
              <a:t>as: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097" y="1219200"/>
            <a:ext cx="3519107" cy="2251587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771699"/>
              </p:ext>
            </p:extLst>
          </p:nvPr>
        </p:nvGraphicFramePr>
        <p:xfrm>
          <a:off x="740804" y="1714871"/>
          <a:ext cx="4212196" cy="1654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2" name="Equation" r:id="rId5" imgW="2070000" imgH="812520" progId="Equation.DSMT4">
                  <p:embed/>
                </p:oleObj>
              </mc:Choice>
              <mc:Fallback>
                <p:oleObj name="Equation" r:id="rId5" imgW="20700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0804" y="1714871"/>
                        <a:ext cx="4212196" cy="1654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799922"/>
              </p:ext>
            </p:extLst>
          </p:nvPr>
        </p:nvGraphicFramePr>
        <p:xfrm>
          <a:off x="890588" y="4495800"/>
          <a:ext cx="36020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3" name="Equation" r:id="rId7" imgW="1587240" imgH="431640" progId="Equation.DSMT4">
                  <p:embed/>
                </p:oleObj>
              </mc:Choice>
              <mc:Fallback>
                <p:oleObj name="Equation" r:id="rId7" imgW="1587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588" y="4495800"/>
                        <a:ext cx="3602037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3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Bode Diagram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Bode diagram </a:t>
            </a:r>
            <a:r>
              <a:rPr lang="en-US" dirty="0" smtClean="0"/>
              <a:t>shows both the </a:t>
            </a:r>
            <a:r>
              <a:rPr lang="en-US" dirty="0" smtClean="0">
                <a:solidFill>
                  <a:srgbClr val="FF0000"/>
                </a:solidFill>
              </a:rPr>
              <a:t>magnitude</a:t>
            </a:r>
            <a:r>
              <a:rPr lang="en-US" dirty="0" smtClean="0"/>
              <a:t>      </a:t>
            </a:r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phase</a:t>
            </a:r>
            <a:r>
              <a:rPr lang="en-US" dirty="0" smtClean="0"/>
              <a:t>                    curves of the transfer function using a logarithmic frequency scale</a:t>
            </a:r>
          </a:p>
          <a:p>
            <a:endParaRPr lang="en-US" dirty="0" smtClean="0"/>
          </a:p>
          <a:p>
            <a:r>
              <a:rPr lang="en-US" dirty="0" smtClean="0"/>
              <a:t>The magnitude itself is also shown in logarithmic units called </a:t>
            </a:r>
            <a:r>
              <a:rPr lang="en-US" dirty="0" smtClean="0">
                <a:solidFill>
                  <a:srgbClr val="0000FF"/>
                </a:solidFill>
              </a:rPr>
              <a:t>decibels</a:t>
            </a:r>
            <a:r>
              <a:rPr lang="en-US" dirty="0" smtClean="0"/>
              <a:t> (dB)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932205"/>
              </p:ext>
            </p:extLst>
          </p:nvPr>
        </p:nvGraphicFramePr>
        <p:xfrm>
          <a:off x="2286000" y="1789113"/>
          <a:ext cx="1504651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6"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1789113"/>
                        <a:ext cx="1504651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479892"/>
              </p:ext>
            </p:extLst>
          </p:nvPr>
        </p:nvGraphicFramePr>
        <p:xfrm>
          <a:off x="7239000" y="1219200"/>
          <a:ext cx="133826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7" name="Equation" r:id="rId6" imgW="507960" imgH="253800" progId="Equation.DSMT4">
                  <p:embed/>
                </p:oleObj>
              </mc:Choice>
              <mc:Fallback>
                <p:oleObj name="Equation" r:id="rId6" imgW="507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39000" y="1219200"/>
                        <a:ext cx="1338263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539084"/>
              </p:ext>
            </p:extLst>
          </p:nvPr>
        </p:nvGraphicFramePr>
        <p:xfrm>
          <a:off x="2743200" y="4572000"/>
          <a:ext cx="3610583" cy="744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8" name="Equation" r:id="rId8" imgW="1231560" imgH="253800" progId="Equation.DSMT4">
                  <p:embed/>
                </p:oleObj>
              </mc:Choice>
              <mc:Fallback>
                <p:oleObj name="Equation" r:id="rId8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43200" y="4572000"/>
                        <a:ext cx="3610583" cy="744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9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57660" y="1251130"/>
            <a:ext cx="8105340" cy="484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Cutoff Frequency: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Bode Diagram of Low-Pass Filter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03" y="1251131"/>
            <a:ext cx="4532449" cy="46605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400743"/>
              </p:ext>
            </p:extLst>
          </p:nvPr>
        </p:nvGraphicFramePr>
        <p:xfrm>
          <a:off x="657660" y="1437277"/>
          <a:ext cx="3602038" cy="310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6" name="Equation" r:id="rId5" imgW="1587240" imgH="1371600" progId="Equation.DSMT4">
                  <p:embed/>
                </p:oleObj>
              </mc:Choice>
              <mc:Fallback>
                <p:oleObj name="Equation" r:id="rId5" imgW="158724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7660" y="1437277"/>
                        <a:ext cx="3602038" cy="310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783909"/>
              </p:ext>
            </p:extLst>
          </p:nvPr>
        </p:nvGraphicFramePr>
        <p:xfrm>
          <a:off x="1905000" y="5552307"/>
          <a:ext cx="195897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7" name="Equation" r:id="rId7" imgW="863280" imgH="228600" progId="Equation.DSMT4">
                  <p:embed/>
                </p:oleObj>
              </mc:Choice>
              <mc:Fallback>
                <p:oleObj name="Equation" r:id="rId7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5000" y="5552307"/>
                        <a:ext cx="1958975" cy="519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205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High-Pass Filter (RC)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Transfer Function: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11. Frequency Response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19200"/>
            <a:ext cx="3505200" cy="2317087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316868"/>
              </p:ext>
            </p:extLst>
          </p:nvPr>
        </p:nvGraphicFramePr>
        <p:xfrm>
          <a:off x="638471" y="1828800"/>
          <a:ext cx="4638404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Equation" r:id="rId4" imgW="2070000" imgH="609480" progId="Equation.DSMT4">
                  <p:embed/>
                </p:oleObj>
              </mc:Choice>
              <mc:Fallback>
                <p:oleObj name="Equation" r:id="rId4" imgW="20700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8471" y="1828800"/>
                        <a:ext cx="4638404" cy="136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100288"/>
              </p:ext>
            </p:extLst>
          </p:nvPr>
        </p:nvGraphicFramePr>
        <p:xfrm>
          <a:off x="1100211" y="4662487"/>
          <a:ext cx="36020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Equation" r:id="rId6" imgW="1587240" imgH="431640" progId="Equation.DSMT4">
                  <p:embed/>
                </p:oleObj>
              </mc:Choice>
              <mc:Fallback>
                <p:oleObj name="Equation" r:id="rId6" imgW="1587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00211" y="4662487"/>
                        <a:ext cx="3602037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18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4273</TotalTime>
  <Words>378</Words>
  <Application>Microsoft Office PowerPoint</Application>
  <PresentationFormat>On-screen Show (4:3)</PresentationFormat>
  <Paragraphs>127</Paragraphs>
  <Slides>13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Wingdings</vt:lpstr>
      <vt:lpstr>Wingdings 2</vt:lpstr>
      <vt:lpstr>Median</vt:lpstr>
      <vt:lpstr>MathType 6.0 Equation</vt:lpstr>
      <vt:lpstr>Electrical Circuits Lecture 11: Frequency Response  By: Mahmoud Momtazpour ceit.aut.ac.ir/~momtazpour  </vt:lpstr>
      <vt:lpstr>Topic Overview </vt:lpstr>
      <vt:lpstr>Resonance</vt:lpstr>
      <vt:lpstr>Electrical Resonance</vt:lpstr>
      <vt:lpstr>Resonance: Parallel RLC</vt:lpstr>
      <vt:lpstr>Low-Pass Filter (RC)</vt:lpstr>
      <vt:lpstr>Bode Diagram</vt:lpstr>
      <vt:lpstr>Bode Diagram of Low-Pass Filter</vt:lpstr>
      <vt:lpstr>High-Pass Filter (RC)</vt:lpstr>
      <vt:lpstr>Bode Diagram of High-Pass Filter</vt:lpstr>
      <vt:lpstr>Band-Pass Filter (RLC)</vt:lpstr>
      <vt:lpstr>Bode Diagram of Band-Pass Filter</vt:lpstr>
      <vt:lpstr>Exercise: Filter design</vt:lpstr>
    </vt:vector>
  </TitlesOfParts>
  <Company>Purdue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Overview</dc:title>
  <dc:creator>rf</dc:creator>
  <cp:lastModifiedBy>Windows User</cp:lastModifiedBy>
  <cp:revision>355</cp:revision>
  <cp:lastPrinted>2015-11-18T18:19:53Z</cp:lastPrinted>
  <dcterms:created xsi:type="dcterms:W3CDTF">2005-06-03T08:24:32Z</dcterms:created>
  <dcterms:modified xsi:type="dcterms:W3CDTF">2017-11-05T16:37:20Z</dcterms:modified>
</cp:coreProperties>
</file>